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720" r:id="rId5"/>
  </p:sldMasterIdLst>
  <p:notesMasterIdLst>
    <p:notesMasterId r:id="rId21"/>
  </p:notesMasterIdLst>
  <p:sldIdLst>
    <p:sldId id="260" r:id="rId6"/>
    <p:sldId id="269" r:id="rId7"/>
    <p:sldId id="261" r:id="rId8"/>
    <p:sldId id="267" r:id="rId9"/>
    <p:sldId id="263" r:id="rId10"/>
    <p:sldId id="277" r:id="rId11"/>
    <p:sldId id="276" r:id="rId12"/>
    <p:sldId id="281" r:id="rId13"/>
    <p:sldId id="278" r:id="rId14"/>
    <p:sldId id="274" r:id="rId15"/>
    <p:sldId id="279" r:id="rId16"/>
    <p:sldId id="284" r:id="rId17"/>
    <p:sldId id="285" r:id="rId18"/>
    <p:sldId id="280" r:id="rId19"/>
    <p:sldId id="275" r:id="rId20"/>
  </p:sldIdLst>
  <p:sldSz cx="9144000" cy="5143500" type="screen16x9"/>
  <p:notesSz cx="9144000" cy="6858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D41D6A-CABA-7111-325B-7959A7FB82A0}" name="Katsivo, Lynette" initials="LK" userId="S::Lynette.Katsivo@oma.org::23a8c9f0-0369-4691-b31a-669f40e0ff47" providerId="AD"/>
  <p188:author id="{88663081-6E81-A4E3-EC8A-904083B4D0D3}" name="Tian, Phoebe" initials="PT" userId="S::Phoebe.Tian@oma.org::f443bf11-d8db-4598-b227-7eb19dc34d1e" providerId="AD"/>
  <p188:author id="{C52F5E86-3D6B-AE19-83D3-F6F2092E0D0C}" name="Smith, Ashley" initials="SA" userId="S::ashley.smith@oma.org::ed26242b-0b2b-4b7f-a4e1-a7740cad71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232E83"/>
    <a:srgbClr val="FCB53B"/>
    <a:srgbClr val="000000"/>
    <a:srgbClr val="F2FBFE"/>
    <a:srgbClr val="BFE1F3"/>
    <a:srgbClr val="333333"/>
    <a:srgbClr val="00859B"/>
    <a:srgbClr val="001A72"/>
    <a:srgbClr val="B3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17A33-4A7A-A1F3-C9AD-0703FE368591}" v="1" dt="2025-09-18T18:47:16.904"/>
    <p1510:client id="{970F7646-6C19-4691-AB77-6A77F27C597A}" v="2" dt="2025-09-18T20:40:07.953"/>
    <p1510:client id="{CFE6CED1-3D33-43C8-B97B-2E2A33A271E8}" v="2862" vWet="2863" dt="2025-09-18T20:40:00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55" autoAdjust="0"/>
  </p:normalViewPr>
  <p:slideViewPr>
    <p:cSldViewPr snapToGrid="0">
      <p:cViewPr varScale="1">
        <p:scale>
          <a:sx n="51" d="100"/>
          <a:sy n="51" d="100"/>
        </p:scale>
        <p:origin x="1243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F0802-88CB-6640-8F18-F1E8AE11295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A956-3EFB-E140-A901-0BC1C562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75815-A399-8060-3327-C9837E3DF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9E369-1A18-10F8-A70F-2A0FF090C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9BC92-3583-A0FD-C5EF-AA9518C94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898C3-307C-1CF9-A0B9-D76DC321E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412A-9A53-DFC3-6675-6D9AE7FEC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1A5DC-039F-6DA9-1B03-83D212019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65EC0-EE50-0966-D8D5-2AC9E8041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C2E8D-8631-2514-3AE5-336E4BD62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DFC17-25D6-BDDB-2BB6-E558DBA9F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5FFAC9-24B5-46DF-6B92-3D46DBEA6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E762C-301B-C637-5F92-B712BAA14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52ABA-66B6-BE02-C2F6-9BC460A43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7862B-5600-1FDB-D5E6-AF445DB8C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FD373-A805-99AC-D572-B337476DB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E99BE-83DD-93A9-984C-778E96BEC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ABB97-8C12-4E6F-28AF-A7DDC7067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6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2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28EB-5CDD-22F1-4E74-8E4B56BB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177C8-8AB7-632F-7FA1-689B617E5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D69C8-A0C9-9723-5AA3-089221D4C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A3413-A7B3-5C62-897C-BC36899CA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89A4B-2B16-D4A6-EB63-0B532BE5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C10AB-FA34-8D2E-C905-BAFE91E8A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0B8E6-39B1-5C83-8E1B-FFF495B31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6EA0-76E4-56BF-4340-856AD0980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2EE51-4F4D-03E4-C7C5-65049CE7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C7DCD-6FE1-2536-2D39-13AA0C3B3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4AA9C-B8D5-9C92-0D4A-53FC23500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52B-85E2-CAAF-CC13-AF295017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91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189E9-6874-1FB4-47C0-1F625C7F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2FD0B-955D-93D6-884C-1879F64A9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42120-79CE-1E8F-A947-34F194E1A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854D7-0E57-3C18-8B67-0574F218C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A956-3EFB-E140-A901-0BC1C56251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9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mailto:legalaffairs@oma.org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mailto:legalaffairs@oma.or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2A24441-6E6C-964F-AF01-B4AAC416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1" b="7801"/>
          <a:stretch/>
        </p:blipFill>
        <p:spPr>
          <a:xfrm>
            <a:off x="-782" y="0"/>
            <a:ext cx="9144782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52ADC5-A3E3-454E-94E7-9744B8695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5544000" y="1543500"/>
            <a:ext cx="3600000" cy="36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F254F-B4E5-B445-ACF7-858DDF18A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0" y="1543500"/>
            <a:ext cx="1800000" cy="180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8E6E0-3AB9-864F-BD68-1B9093D30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43500"/>
            <a:ext cx="1800000" cy="180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descr="Ontario Medical Association logo">
            <a:extLst>
              <a:ext uri="{FF2B5EF4-FFF2-40B4-BE49-F238E27FC236}">
                <a16:creationId xmlns:a16="http://schemas.microsoft.com/office/drawing/2014/main" id="{F31CE7DE-C6AE-2743-AC76-79BB0711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294810" y="295805"/>
            <a:ext cx="4277190" cy="4505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5730240" y="3374827"/>
            <a:ext cx="3204754" cy="914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730240" y="1728907"/>
            <a:ext cx="3204754" cy="1645920"/>
          </a:xfrm>
        </p:spPr>
        <p:txBody>
          <a:bodyPr vert="horz" wrap="square"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730878" y="4413739"/>
            <a:ext cx="3203575" cy="457724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110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en-US"/>
              <a:t>Author, Date</a:t>
            </a:r>
          </a:p>
        </p:txBody>
      </p:sp>
    </p:spTree>
    <p:extLst>
      <p:ext uri="{BB962C8B-B14F-4D97-AF65-F5344CB8AC3E}">
        <p14:creationId xmlns:p14="http://schemas.microsoft.com/office/powerpoint/2010/main" val="357443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1" y="548640"/>
            <a:ext cx="4061547" cy="1600200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1" y="2221993"/>
            <a:ext cx="4062593" cy="241073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656A8C-37A5-4043-98FD-7B2D1474C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9160" y="360002"/>
            <a:ext cx="4069079" cy="4783498"/>
          </a:xfrm>
        </p:spPr>
        <p:txBody>
          <a:bodyPr anchor="t"/>
          <a:lstStyle>
            <a:lvl1pPr marL="0" indent="0">
              <a:buNone/>
              <a:defRPr sz="1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524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6DAD2-99FC-A24A-9F7A-32F81F0267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880" y="360002"/>
            <a:ext cx="8418240" cy="4272722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B410F5-BD20-E94B-871B-DCD9A9526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FD22-8563-F04D-AC26-70D01A90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8641"/>
            <a:ext cx="7315200" cy="7291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4814C-26D4-3747-9F05-4B49130E7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20DD8-7062-BB48-BC84-D3F7567F9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0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810E80-52E9-4140-9D3B-CC9B725C3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0741D0-FFA9-8B43-908C-218C5C6D13A3}"/>
              </a:ext>
            </a:extLst>
          </p:cNvPr>
          <p:cNvSpPr/>
          <p:nvPr userDrawn="1"/>
        </p:nvSpPr>
        <p:spPr>
          <a:xfrm>
            <a:off x="567048" y="4140868"/>
            <a:ext cx="12071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oma.org</a:t>
            </a:r>
            <a:endParaRPr kumimoji="0" lang="en-US" sz="2300" b="1" i="0" u="sng" strike="noStrike" kern="1200" cap="none" spc="0" normalizeH="0" baseline="0" noProof="0">
              <a:ln>
                <a:noFill/>
              </a:ln>
              <a:solidFill>
                <a:srgbClr val="00B5E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0741D0-FFA9-8B43-908C-218C5C6D13A3}"/>
              </a:ext>
            </a:extLst>
          </p:cNvPr>
          <p:cNvSpPr/>
          <p:nvPr userDrawn="1"/>
        </p:nvSpPr>
        <p:spPr>
          <a:xfrm>
            <a:off x="567048" y="4140868"/>
            <a:ext cx="12071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oma.org</a:t>
            </a:r>
            <a:endParaRPr kumimoji="0" lang="en-US" sz="2300" b="1" i="0" u="sng" strike="noStrike" kern="1200" cap="none" spc="0" normalizeH="0" baseline="0" noProof="0">
              <a:ln>
                <a:noFill/>
              </a:ln>
              <a:solidFill>
                <a:srgbClr val="00B5E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 descr="youtube logo">
            <a:extLst>
              <a:ext uri="{FF2B5EF4-FFF2-40B4-BE49-F238E27FC236}">
                <a16:creationId xmlns:a16="http://schemas.microsoft.com/office/drawing/2014/main" id="{5CEEBEFE-7271-4A42-B186-0BE33559A3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2428" y="4193418"/>
            <a:ext cx="400488" cy="400488"/>
          </a:xfrm>
          <a:prstGeom prst="rect">
            <a:avLst/>
          </a:prstGeom>
        </p:spPr>
      </p:pic>
      <p:pic>
        <p:nvPicPr>
          <p:cNvPr id="6" name="Picture 5" descr="twitter icon">
            <a:extLst>
              <a:ext uri="{FF2B5EF4-FFF2-40B4-BE49-F238E27FC236}">
                <a16:creationId xmlns:a16="http://schemas.microsoft.com/office/drawing/2014/main" id="{0AC79EFE-983C-5E4D-91A0-2B9A913CEF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9522" y="4193418"/>
            <a:ext cx="400488" cy="400488"/>
          </a:xfrm>
          <a:prstGeom prst="rect">
            <a:avLst/>
          </a:prstGeom>
        </p:spPr>
      </p:pic>
      <p:pic>
        <p:nvPicPr>
          <p:cNvPr id="10" name="Picture 9" descr="linkedin logo">
            <a:extLst>
              <a:ext uri="{FF2B5EF4-FFF2-40B4-BE49-F238E27FC236}">
                <a16:creationId xmlns:a16="http://schemas.microsoft.com/office/drawing/2014/main" id="{229BC68F-441A-9744-9A21-10B16E042E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51170" y="4193418"/>
            <a:ext cx="400488" cy="400488"/>
          </a:xfrm>
          <a:prstGeom prst="rect">
            <a:avLst/>
          </a:prstGeom>
        </p:spPr>
      </p:pic>
      <p:pic>
        <p:nvPicPr>
          <p:cNvPr id="12" name="Picture 11" descr="instagram logo">
            <a:extLst>
              <a:ext uri="{FF2B5EF4-FFF2-40B4-BE49-F238E27FC236}">
                <a16:creationId xmlns:a16="http://schemas.microsoft.com/office/drawing/2014/main" id="{1CB37259-48AA-F94E-B9D4-FE5071E2D7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1799" y="4193418"/>
            <a:ext cx="400488" cy="400488"/>
          </a:xfrm>
          <a:prstGeom prst="rect">
            <a:avLst/>
          </a:prstGeom>
        </p:spPr>
      </p:pic>
      <p:pic>
        <p:nvPicPr>
          <p:cNvPr id="14" name="Picture 13" descr="facebook icon">
            <a:extLst>
              <a:ext uri="{FF2B5EF4-FFF2-40B4-BE49-F238E27FC236}">
                <a16:creationId xmlns:a16="http://schemas.microsoft.com/office/drawing/2014/main" id="{B7FD22F8-DFC2-7E4C-93A6-8724B68EF71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08893" y="4193418"/>
            <a:ext cx="400488" cy="4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BD8D54-4F4C-E647-B622-D361843CE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0000"/>
            <a:ext cx="8784000" cy="831025"/>
          </a:xfrm>
          <a:prstGeom prst="rect">
            <a:avLst/>
          </a:prstGeom>
          <a:solidFill>
            <a:srgbClr val="BFE1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9FD22-8563-F04D-AC26-70D01A90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446088"/>
            <a:ext cx="7702475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4814C-26D4-3747-9F05-4B49130E7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73E4B-ABC0-7A4F-BBBC-7B88173EC0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7388" y="1371600"/>
            <a:ext cx="8056612" cy="305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2B906-6E69-CF4A-9638-95D3D4EA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B26EB0-06E2-6943-B71A-40100AA0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3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0" y="360000"/>
            <a:ext cx="8784000" cy="478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02716" y="1853514"/>
            <a:ext cx="5486400" cy="1125140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302716" y="2978654"/>
            <a:ext cx="5029200" cy="164592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02019" y="1487754"/>
            <a:ext cx="5486400" cy="365760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892" indent="0">
              <a:buNone/>
              <a:defRPr sz="1600">
                <a:solidFill>
                  <a:schemeClr val="bg1"/>
                </a:solidFill>
              </a:defRPr>
            </a:lvl2pPr>
            <a:lvl3pPr marL="685783" indent="0">
              <a:buNone/>
              <a:defRPr sz="1600">
                <a:solidFill>
                  <a:schemeClr val="bg1"/>
                </a:solidFill>
              </a:defRPr>
            </a:lvl3pPr>
            <a:lvl4pPr marL="1028675" indent="0">
              <a:buNone/>
              <a:defRPr sz="1600">
                <a:solidFill>
                  <a:schemeClr val="bg1"/>
                </a:solidFill>
              </a:defRPr>
            </a:lvl4pPr>
            <a:lvl5pPr marL="1371566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US"/>
              <a:t>Small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725FBD-C268-CE4A-9566-6F8BB1D26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0"/>
            <a:ext cx="720000" cy="720000"/>
          </a:xfrm>
          <a:prstGeom prst="rect">
            <a:avLst/>
          </a:prstGeom>
          <a:solidFill>
            <a:srgbClr val="BF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E447D-018B-F742-9C43-CB26BB5C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A81B27-8265-EB47-B539-41D9CE91A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2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5F8E3B-5C2F-784D-B21A-E72D07DC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0000"/>
            <a:ext cx="8784000" cy="4272723"/>
          </a:xfrm>
          <a:prstGeom prst="rect">
            <a:avLst/>
          </a:prstGeom>
          <a:solidFill>
            <a:srgbClr val="BFE1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747FF3-F32E-D64F-AD9B-0A83FD588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59" y="548640"/>
            <a:ext cx="7648687" cy="731520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67415" y="1371600"/>
            <a:ext cx="8025104" cy="36576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b="1">
                <a:latin typeface="+mn-lt"/>
              </a:defRPr>
            </a:lvl2pPr>
            <a:lvl3pPr marL="685783" indent="0">
              <a:buNone/>
              <a:defRPr b="1">
                <a:latin typeface="+mn-lt"/>
              </a:defRPr>
            </a:lvl3pPr>
            <a:lvl4pPr marL="1028675" indent="0">
              <a:buNone/>
              <a:defRPr b="1">
                <a:latin typeface="+mn-lt"/>
              </a:defRPr>
            </a:lvl4pPr>
            <a:lvl5pPr marL="1371566" indent="0">
              <a:buNone/>
              <a:defRPr b="1">
                <a:latin typeface="+mn-lt"/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0BF34-1F9A-2046-97B8-44A85DA2CE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6712" y="1736725"/>
            <a:ext cx="8025807" cy="289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7873C4-5A95-5D43-9356-9D33DD1D7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7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9B3C67-32BF-0A43-8E19-6941ADBA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360000"/>
            <a:ext cx="4212000" cy="4790690"/>
          </a:xfrm>
          <a:prstGeom prst="rect">
            <a:avLst/>
          </a:prstGeom>
          <a:solidFill>
            <a:srgbClr val="BFE1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1225253"/>
            <a:ext cx="4023360" cy="2556933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0" y="1225255"/>
            <a:ext cx="4023360" cy="2556933"/>
          </a:xfrm>
        </p:spPr>
        <p:txBody>
          <a:bodyPr anchor="t">
            <a:normAutofit/>
          </a:bodyPr>
          <a:lstStyle>
            <a:lvl1pPr marL="0" indent="0">
              <a:lnSpc>
                <a:spcPts val="26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1808" y="4812627"/>
            <a:ext cx="2805545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292AA0-A895-D048-BF73-16C2FC63D477}"/>
              </a:ext>
            </a:extLst>
          </p:cNvPr>
          <p:cNvSpPr/>
          <p:nvPr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17A8F-9D42-394E-A42C-8500A5CB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4632C0-7B56-DE46-878F-BA88C6422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0"/>
            <a:ext cx="2743200" cy="1600200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8" y="4812627"/>
            <a:ext cx="2805545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224423"/>
            <a:ext cx="2743200" cy="240829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Tx/>
              <a:buNone/>
              <a:tabLst/>
              <a:defRPr>
                <a:solidFill>
                  <a:srgbClr val="000000"/>
                </a:solidFill>
              </a:defRPr>
            </a:lvl1pPr>
            <a:lvl2pPr marL="342892" indent="0">
              <a:spcBef>
                <a:spcPts val="600"/>
              </a:spcBef>
              <a:buNone/>
              <a:defRPr>
                <a:solidFill>
                  <a:srgbClr val="000000"/>
                </a:solidFill>
              </a:defRPr>
            </a:lvl2pPr>
            <a:lvl3pPr marL="685783" indent="0">
              <a:spcBef>
                <a:spcPts val="600"/>
              </a:spcBef>
              <a:buNone/>
              <a:defRPr>
                <a:solidFill>
                  <a:srgbClr val="000000"/>
                </a:solidFill>
              </a:defRPr>
            </a:lvl3pPr>
            <a:lvl4pPr marL="1028675" indent="0">
              <a:spcBef>
                <a:spcPts val="600"/>
              </a:spcBef>
              <a:buNone/>
              <a:defRPr>
                <a:solidFill>
                  <a:srgbClr val="000000"/>
                </a:solidFill>
              </a:defRPr>
            </a:lvl4pPr>
            <a:lvl5pPr marL="1371566" indent="0">
              <a:spcBef>
                <a:spcPts val="600"/>
              </a:spcBef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paragraph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78711" y="795528"/>
            <a:ext cx="5399534" cy="36576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b="1">
                <a:latin typeface="+mn-lt"/>
              </a:defRPr>
            </a:lvl2pPr>
            <a:lvl3pPr marL="685783" indent="0">
              <a:buNone/>
              <a:defRPr b="1">
                <a:latin typeface="+mn-lt"/>
              </a:defRPr>
            </a:lvl3pPr>
            <a:lvl4pPr marL="1028675" indent="0">
              <a:buNone/>
              <a:defRPr b="1">
                <a:latin typeface="+mn-lt"/>
              </a:defRPr>
            </a:lvl4pPr>
            <a:lvl5pPr marL="1371566" indent="0">
              <a:buNone/>
              <a:defRPr b="1">
                <a:latin typeface="+mn-lt"/>
              </a:defRPr>
            </a:lvl5pPr>
          </a:lstStyle>
          <a:p>
            <a:pPr lvl="0"/>
            <a:r>
              <a:rPr lang="en-US"/>
              <a:t>Content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C88C2E-13ED-F045-ADE0-017723106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78710" y="1158877"/>
            <a:ext cx="5399532" cy="3473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232C45-2890-9844-A396-3179C927B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5499B4-74D9-0E4D-9D0B-FB92AFABA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0000"/>
            <a:ext cx="8784000" cy="4790690"/>
          </a:xfrm>
          <a:prstGeom prst="rect">
            <a:avLst/>
          </a:prstGeom>
          <a:solidFill>
            <a:srgbClr val="BFE1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798C5-D311-0D43-A36F-C434DBFE1694}"/>
              </a:ext>
            </a:extLst>
          </p:cNvPr>
          <p:cNvSpPr txBox="1"/>
          <p:nvPr userDrawn="1"/>
        </p:nvSpPr>
        <p:spPr bwMode="blackWhite">
          <a:xfrm>
            <a:off x="302717" y="4834132"/>
            <a:ext cx="2065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OMA </a:t>
            </a:r>
            <a:r>
              <a:rPr lang="en-US" sz="900" kern="120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Ontario Medical Association </a:t>
            </a:r>
            <a:r>
              <a:rPr lang="en-US" sz="900" b="1" kern="120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|</a:t>
            </a:r>
            <a:endParaRPr lang="en-US" sz="900" kern="1200">
              <a:solidFill>
                <a:schemeClr val="tx2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889379"/>
            <a:ext cx="7315200" cy="238028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Quote</a:t>
            </a:r>
          </a:p>
        </p:txBody>
      </p:sp>
      <p:sp>
        <p:nvSpPr>
          <p:cNvPr id="26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45" y="3674827"/>
            <a:ext cx="621111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799038"/>
            <a:ext cx="7315200" cy="697189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b="1">
                <a:latin typeface="+mn-lt"/>
              </a:defRPr>
            </a:lvl2pPr>
            <a:lvl3pPr marL="685783" indent="0">
              <a:buNone/>
              <a:defRPr b="1">
                <a:latin typeface="+mn-lt"/>
              </a:defRPr>
            </a:lvl3pPr>
            <a:lvl4pPr marL="1028675" indent="0">
              <a:buNone/>
              <a:defRPr b="1">
                <a:latin typeface="+mn-lt"/>
              </a:defRPr>
            </a:lvl4pPr>
            <a:lvl5pPr marL="1371566" indent="0">
              <a:buNone/>
              <a:defRPr b="1"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8" y="4812627"/>
            <a:ext cx="2805545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687F48-2C3F-374D-8E33-9BB76321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A0B793-CFA2-744B-9D08-D679046B9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2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6021FA-B68C-BF40-8C3D-5A2D8FF47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6600" y="360000"/>
            <a:ext cx="4217400" cy="4790690"/>
          </a:xfrm>
          <a:prstGeom prst="rect">
            <a:avLst/>
          </a:prstGeom>
          <a:solidFill>
            <a:srgbClr val="BFE1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3"/>
          </p:nvPr>
        </p:nvSpPr>
        <p:spPr>
          <a:xfrm>
            <a:off x="4660739" y="804240"/>
            <a:ext cx="4023360" cy="3828481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548640"/>
            <a:ext cx="4023360" cy="1600200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2606040"/>
            <a:ext cx="4023360" cy="202667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  <a:lvl2pPr>
              <a:defRPr lang="en-US" dirty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" y="2220554"/>
            <a:ext cx="4023360" cy="36576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b="1">
                <a:latin typeface="+mn-lt"/>
              </a:defRPr>
            </a:lvl2pPr>
            <a:lvl3pPr marL="685783" indent="0">
              <a:buNone/>
              <a:defRPr b="1">
                <a:latin typeface="+mn-lt"/>
              </a:defRPr>
            </a:lvl3pPr>
            <a:lvl4pPr marL="1028675" indent="0">
              <a:buNone/>
              <a:defRPr b="1">
                <a:latin typeface="+mn-lt"/>
              </a:defRPr>
            </a:lvl4pPr>
            <a:lvl5pPr marL="1371566" indent="0">
              <a:buNone/>
              <a:defRPr b="1">
                <a:latin typeface="+mn-lt"/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B67FE9-956C-1D43-9CA6-1E7DFC56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D918EB-E94C-E94D-91FF-CDA57F3A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CE04F9D-DDE1-1B42-B9B5-204D4E8B221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572001" y="1651681"/>
            <a:ext cx="4205288" cy="2981042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59" y="548640"/>
            <a:ext cx="8119872" cy="731520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7371" y="1937251"/>
            <a:ext cx="4023360" cy="269547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807" y="4812627"/>
            <a:ext cx="5687568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67415" y="1571491"/>
            <a:ext cx="4023360" cy="36576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b="1">
                <a:latin typeface="+mn-lt"/>
              </a:defRPr>
            </a:lvl2pPr>
            <a:lvl3pPr marL="685783" indent="0">
              <a:buNone/>
              <a:defRPr b="1">
                <a:latin typeface="+mn-lt"/>
              </a:defRPr>
            </a:lvl3pPr>
            <a:lvl4pPr marL="1028675" indent="0">
              <a:buNone/>
              <a:defRPr b="1">
                <a:latin typeface="+mn-lt"/>
              </a:defRPr>
            </a:lvl4pPr>
            <a:lvl5pPr marL="1371566" indent="0">
              <a:buNone/>
              <a:defRPr b="1">
                <a:latin typeface="+mn-lt"/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B418BC-6EE8-B444-937D-6F4096885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B9599C-CCC9-D449-BA9A-C7AC784F05BC}"/>
              </a:ext>
            </a:extLst>
          </p:cNvPr>
          <p:cNvSpPr txBox="1"/>
          <p:nvPr userDrawn="1"/>
        </p:nvSpPr>
        <p:spPr bwMode="blackWhite">
          <a:xfrm>
            <a:off x="302717" y="4834132"/>
            <a:ext cx="2065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OMA </a:t>
            </a:r>
            <a:r>
              <a:rPr lang="en-US" sz="900" kern="120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Ontario Medical Association  </a:t>
            </a:r>
            <a:r>
              <a:rPr lang="en-US" sz="900" b="1" kern="120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|</a:t>
            </a:r>
            <a:endParaRPr lang="en-US" sz="900" kern="1200">
              <a:solidFill>
                <a:schemeClr val="tx2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548640"/>
            <a:ext cx="73152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369219"/>
            <a:ext cx="73152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898" y="4812627"/>
            <a:ext cx="5689153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001A72"/>
                </a:solidFill>
                <a:latin typeface="+mj-lt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2520" y="4812627"/>
            <a:ext cx="720001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900" b="1" smtClean="0">
                <a:solidFill>
                  <a:srgbClr val="001A72"/>
                </a:solidFill>
                <a:latin typeface="+mj-lt"/>
              </a:defRPr>
            </a:lvl1pPr>
          </a:lstStyle>
          <a:p>
            <a:fld id="{1E92561D-3BA1-644F-A5FA-04D921FD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75C42-F16A-9247-8A51-1F503D21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4000" y="0"/>
            <a:ext cx="720000" cy="720000"/>
          </a:xfrm>
          <a:prstGeom prst="rect">
            <a:avLst/>
          </a:prstGeom>
          <a:solidFill>
            <a:srgbClr val="BF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FDC64-1E31-3A4D-BE8F-6899124EE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947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3" r:id="rId3"/>
    <p:sldLayoutId id="2147483718" r:id="rId4"/>
    <p:sldLayoutId id="2147483705" r:id="rId5"/>
    <p:sldLayoutId id="2147483707" r:id="rId6"/>
    <p:sldLayoutId id="2147483709" r:id="rId7"/>
    <p:sldLayoutId id="2147483711" r:id="rId8"/>
    <p:sldLayoutId id="2147483712" r:id="rId9"/>
    <p:sldLayoutId id="2147483714" r:id="rId10"/>
    <p:sldLayoutId id="2147483715" r:id="rId11"/>
    <p:sldLayoutId id="2147483716" r:id="rId12"/>
    <p:sldLayoutId id="2147483717" r:id="rId13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tario Medical Association logo">
            <a:extLst>
              <a:ext uri="{FF2B5EF4-FFF2-40B4-BE49-F238E27FC236}">
                <a16:creationId xmlns:a16="http://schemas.microsoft.com/office/drawing/2014/main" id="{99B37366-CDF8-C84E-B9BC-E4818A92F3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048" y="435661"/>
            <a:ext cx="3865974" cy="4072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84D5C4-CA45-9A4E-A14D-E2B4035D1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03224" y="2109"/>
            <a:ext cx="840776" cy="840776"/>
          </a:xfrm>
          <a:prstGeom prst="rect">
            <a:avLst/>
          </a:prstGeom>
          <a:solidFill>
            <a:srgbClr val="00B5E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5ADE67-90CF-4B4B-ACB5-506049AC2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448" y="842885"/>
            <a:ext cx="840776" cy="840776"/>
          </a:xfrm>
          <a:prstGeom prst="rect">
            <a:avLst/>
          </a:prstGeom>
          <a:solidFill>
            <a:srgbClr val="00B5E2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19ACDD-7EB6-3046-BFB7-60DE2756DB4D}"/>
              </a:ext>
            </a:extLst>
          </p:cNvPr>
          <p:cNvSpPr txBox="1">
            <a:spLocks/>
          </p:cNvSpPr>
          <p:nvPr userDrawn="1"/>
        </p:nvSpPr>
        <p:spPr>
          <a:xfrm>
            <a:off x="567048" y="2212756"/>
            <a:ext cx="5051708" cy="563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6377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Section on Lab Medicine Annual General Meeting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Laboratory Medicine APP -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Adam Farber, Executive Vice President, EPR</a:t>
            </a:r>
          </a:p>
          <a:p>
            <a:r>
              <a:rPr lang="en-US"/>
              <a:t>Sep 26, 2025</a:t>
            </a:r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Arbitration Brief – Year 2-4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5549" y="1206654"/>
            <a:ext cx="4023360" cy="19375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The OMA arbitration brief for 2024/28 years 2-4 called out the need for a comprehensive APP without the restriction of cost neutrality. </a:t>
            </a:r>
          </a:p>
          <a:p>
            <a:r>
              <a:rPr lang="en-US" sz="2000"/>
              <a:t>Award was announced on Sep 18 with $120M investment awarded for new and expanded APPs in the province, including lab physicians.</a:t>
            </a:r>
          </a:p>
          <a:p>
            <a:endParaRPr lang="en-US" sz="20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91807" y="4836185"/>
            <a:ext cx="5687568" cy="273844"/>
          </a:xfr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122" y="4809600"/>
            <a:ext cx="2057400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E9DF7-67AE-9BBD-B97C-0F9E354D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2300" b="70271"/>
          <a:stretch>
            <a:fillRect/>
          </a:stretch>
        </p:blipFill>
        <p:spPr>
          <a:xfrm>
            <a:off x="4754882" y="618566"/>
            <a:ext cx="4094793" cy="1507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03027-3000-E264-C261-2674C65568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47" t="34443" r="7323" b="41334"/>
          <a:stretch>
            <a:fillRect/>
          </a:stretch>
        </p:blipFill>
        <p:spPr>
          <a:xfrm>
            <a:off x="4695092" y="2418024"/>
            <a:ext cx="4417430" cy="12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E1AB-226B-B6DD-FB71-A56A3B4E7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CD25-844F-9FAB-B441-B4F6DEE1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15" y="1853514"/>
            <a:ext cx="8307411" cy="1125140"/>
          </a:xfrm>
        </p:spPr>
        <p:txBody>
          <a:bodyPr/>
          <a:lstStyle/>
          <a:p>
            <a:r>
              <a:rPr lang="en-US"/>
              <a:t>Nex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8E81E-94D1-FCCE-8E86-819D7B2681F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91807" y="4812627"/>
            <a:ext cx="5687568" cy="273844"/>
          </a:xfr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DEF95-07E8-C3A5-28A6-C38380BC2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09744"/>
            <a:ext cx="720001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1EC35-AC18-15F5-A356-B9185B9DD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49612D-A495-7330-0595-8D403D64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69CF4-802F-61D9-52EB-644357B2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B758E-11C1-C302-483C-9CB331C0607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3841" y="1280160"/>
            <a:ext cx="8025807" cy="2895998"/>
          </a:xfrm>
        </p:spPr>
        <p:txBody>
          <a:bodyPr/>
          <a:lstStyle/>
          <a:p>
            <a:r>
              <a:rPr lang="en-US" sz="2000"/>
              <a:t>The Arbitrator's ruling determined the quantum normative and targeted increases for year 2-4</a:t>
            </a:r>
          </a:p>
          <a:p>
            <a:r>
              <a:rPr lang="en-US" sz="2000"/>
              <a:t>The OMA remains committed to establishing an APP model that meets the needs of the membership. </a:t>
            </a:r>
          </a:p>
          <a:p>
            <a:r>
              <a:rPr lang="en-US" sz="2000"/>
              <a:t>Section executives will continue to be involved in the APP work and OMA’s advocacy efforts.  </a:t>
            </a:r>
          </a:p>
          <a:p>
            <a:r>
              <a:rPr lang="en-US" sz="2000">
                <a:solidFill>
                  <a:schemeClr val="tx1"/>
                </a:solidFill>
              </a:rPr>
              <a:t>Other venues to advocate will continue to be explored </a:t>
            </a:r>
          </a:p>
          <a:p>
            <a:r>
              <a:rPr lang="en-US" sz="2000">
                <a:solidFill>
                  <a:schemeClr val="tx1"/>
                </a:solidFill>
              </a:rPr>
              <a:t>Concrete next steps outlined in the next slide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60398-3A82-E79F-960C-B59E6446A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92561D-3BA1-644F-A5FA-04D921FDB8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BA928-DB7B-7273-558B-CF2C6B6CC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C675559-5F71-F09A-527F-78E0AC23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2025-2027 Lab APP Workplans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D0E58-2A3A-20C8-AB8D-8E73BC15D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41DD20-268E-7456-4989-B5BA3DDAAB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3841" y="1280160"/>
            <a:ext cx="8025807" cy="2895998"/>
          </a:xfrm>
        </p:spPr>
        <p:txBody>
          <a:bodyPr/>
          <a:lstStyle/>
          <a:p>
            <a:r>
              <a:rPr lang="en-US" sz="2000"/>
              <a:t>Step 1: Streamline Current Funding Model and APP Development (December 2025) </a:t>
            </a:r>
          </a:p>
          <a:p>
            <a:r>
              <a:rPr lang="en-US" sz="2000"/>
              <a:t>Step 2: Burden Based on Call System (December 2025) </a:t>
            </a:r>
          </a:p>
          <a:p>
            <a:r>
              <a:rPr lang="en-US" sz="2000"/>
              <a:t> Step 3: Negotiation for funding increases for the new APP in the new PSA (2024-28) </a:t>
            </a:r>
          </a:p>
          <a:p>
            <a:r>
              <a:rPr lang="en-US" sz="2000"/>
              <a:t>Step 4: Development of Workload Metrics (December 2026)</a:t>
            </a:r>
          </a:p>
          <a:p>
            <a:r>
              <a:rPr lang="en-US" sz="2000"/>
              <a:t>Step 5: Negotiation for Funding Increases and APP Augmentation (2027)</a:t>
            </a:r>
          </a:p>
          <a:p>
            <a:r>
              <a:rPr lang="en-US" sz="2000"/>
              <a:t>Step 6: Opportunities outside the PSA cycle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6B184-296D-9667-EDB1-DACF41AAB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92561D-3BA1-644F-A5FA-04D921FDB8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9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C61F-CC5D-BA5B-FF58-A002979A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AE4B-BBD9-1423-D732-93A8C557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15" y="1853514"/>
            <a:ext cx="8307411" cy="1125140"/>
          </a:xfrm>
        </p:spPr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CC497-9787-5FF9-5614-67042386062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91807" y="4812627"/>
            <a:ext cx="5687568" cy="273844"/>
          </a:xfr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FDF87-F6D0-731A-7DA0-120175BC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09744"/>
            <a:ext cx="720001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AF6C-2C2C-3041-873A-A414E283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8941B-879A-7849-953F-7E0DB25AC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2021-24 PSA &amp; LMFFA</a:t>
            </a:r>
            <a:endParaRPr lang="en-US" sz="20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Working Group Progress and 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2024-28 PSA Year 2-4 Arbitration Brief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Next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612F8-C26E-D646-B0B7-B3A73325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C14D7-3F60-B84C-BA33-E346C7A69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5122" y="4809744"/>
            <a:ext cx="2057400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2021-24 PSA Negotiation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91807" y="4812627"/>
            <a:ext cx="5687568" cy="273844"/>
          </a:xfr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92520" y="4809744"/>
            <a:ext cx="720001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A1367F-B3EF-684C-BF59-CE790609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2021-24 PSA Negotiation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EEA33-2009-E94E-B531-3B6EF3849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8CC661-F9FF-1A4C-A804-D97FEA0211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5759" y="1280160"/>
            <a:ext cx="8025807" cy="2895998"/>
          </a:xfrm>
        </p:spPr>
        <p:txBody>
          <a:bodyPr/>
          <a:lstStyle/>
          <a:p>
            <a:r>
              <a:rPr lang="en-US" sz="1600">
                <a:solidFill>
                  <a:schemeClr val="tx1"/>
                </a:solidFill>
              </a:rPr>
              <a:t>June 2020, call for proposal to the sections </a:t>
            </a:r>
          </a:p>
          <a:p>
            <a:r>
              <a:rPr lang="en-US" sz="1600">
                <a:solidFill>
                  <a:schemeClr val="tx1"/>
                </a:solidFill>
              </a:rPr>
              <a:t>August 2020, lab proposal submitted by the section </a:t>
            </a:r>
          </a:p>
          <a:p>
            <a:r>
              <a:rPr lang="en-US" sz="1600">
                <a:solidFill>
                  <a:schemeClr val="tx1"/>
                </a:solidFill>
              </a:rPr>
              <a:t>Aug – Oct 2020, consultation with lab med executives in following up with the proposal </a:t>
            </a:r>
          </a:p>
          <a:p>
            <a:r>
              <a:rPr lang="en-US" sz="1600">
                <a:solidFill>
                  <a:schemeClr val="tx1"/>
                </a:solidFill>
              </a:rPr>
              <a:t>Oct 2022, PSA negotiations start</a:t>
            </a:r>
          </a:p>
          <a:p>
            <a:r>
              <a:rPr lang="en-US" sz="1600">
                <a:solidFill>
                  <a:schemeClr val="tx1"/>
                </a:solidFill>
              </a:rPr>
              <a:t>April 2021- Feb 2022, PSA mediation </a:t>
            </a:r>
          </a:p>
          <a:p>
            <a:r>
              <a:rPr lang="en-US" sz="1600">
                <a:solidFill>
                  <a:schemeClr val="tx1"/>
                </a:solidFill>
              </a:rPr>
              <a:t>March 2022, ratification townhalls</a:t>
            </a:r>
          </a:p>
          <a:p>
            <a:r>
              <a:rPr lang="en-US" sz="1600">
                <a:solidFill>
                  <a:schemeClr val="tx1"/>
                </a:solidFill>
              </a:rPr>
              <a:t>March 28, 2022, agreement is ratified </a:t>
            </a:r>
          </a:p>
          <a:p>
            <a:pPr marL="0" indent="0">
              <a:buNone/>
            </a:pPr>
            <a:r>
              <a:rPr lang="en-US" sz="1600"/>
              <a:t>Through the above processes, NTF, OMA staff and the section executive successfully advocated for lab APP to be included in the PSA.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63C50-7D9F-4B49-8FC0-7C1F6111B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92561D-3BA1-644F-A5FA-04D921FDB8A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LMFFA on 2021/24 PSA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0760" y="1904802"/>
            <a:ext cx="4023360" cy="1937541"/>
          </a:xfrm>
        </p:spPr>
        <p:txBody>
          <a:bodyPr/>
          <a:lstStyle/>
          <a:p>
            <a:r>
              <a:rPr lang="en-US" sz="1600"/>
              <a:t>Recognition that the current LMFFA funding mechanism needs to be reviewed and modernized</a:t>
            </a:r>
          </a:p>
          <a:p>
            <a:r>
              <a:rPr lang="en-US" sz="1600"/>
              <a:t>Bilateral lab APP working group was struck to establish a permanent APP </a:t>
            </a:r>
          </a:p>
          <a:p>
            <a:r>
              <a:rPr lang="en-US" sz="1600"/>
              <a:t>Mandate was to develop a cost neutral funding model that would streamline the current LMFFA process</a:t>
            </a:r>
          </a:p>
          <a:p>
            <a:r>
              <a:rPr lang="en-US" sz="1600"/>
              <a:t>Both parties agreed streamlining would be the crucial first step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122" y="4809600"/>
            <a:ext cx="2057400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24000" y="360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18F807-A122-237A-8D6E-B50581E0B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760" y="1292056"/>
            <a:ext cx="4299122" cy="365760"/>
          </a:xfrm>
        </p:spPr>
        <p:txBody>
          <a:bodyPr/>
          <a:lstStyle/>
          <a:p>
            <a:r>
              <a:rPr lang="en-CA" sz="1800"/>
              <a:t>Streamlining the current dual funding into a single stream funding model as a key first foundational step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D35706-D518-6767-E127-E84F4081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006" y="548640"/>
            <a:ext cx="4001994" cy="40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0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CE38E-F858-44C6-1048-ED6AF8B8B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84FD-B2A2-C04B-37B1-C78747A8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16" y="1853514"/>
            <a:ext cx="6876176" cy="1125140"/>
          </a:xfrm>
        </p:spPr>
        <p:txBody>
          <a:bodyPr/>
          <a:lstStyle/>
          <a:p>
            <a:r>
              <a:rPr lang="en-US"/>
              <a:t>Lab Medicine APP Working Group</a:t>
            </a:r>
            <a:r>
              <a:rPr lang="en-US" b="1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4E860-23D6-7D81-AD44-6D056FE14C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91807" y="4812627"/>
            <a:ext cx="5687568" cy="273844"/>
          </a:xfr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3A3BF-87ED-CB98-F77F-EC020320A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09744"/>
            <a:ext cx="720001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70091-9BBA-DB80-3971-25F56106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5952621-D141-8AFC-842A-E13FF53F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APP Working Group – Progress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C3F19-A848-458D-B394-27253A197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72CFA-A999-8281-F202-0B6F4CC4F4B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5759" y="1123751"/>
            <a:ext cx="8025807" cy="2895998"/>
          </a:xfrm>
        </p:spPr>
        <p:txBody>
          <a:bodyPr/>
          <a:lstStyle/>
          <a:p>
            <a:r>
              <a:rPr lang="en-US"/>
              <a:t>Bilateral group was struck in Nov 2022, with intended completion by Dec 2023 </a:t>
            </a:r>
          </a:p>
          <a:p>
            <a:r>
              <a:rPr lang="en-US"/>
              <a:t>Accomplishments to-date:</a:t>
            </a:r>
          </a:p>
          <a:p>
            <a:pPr lvl="1"/>
            <a:r>
              <a:rPr lang="en-US"/>
              <a:t>Launched, conducted and reviewed the provincial environmental scan </a:t>
            </a:r>
          </a:p>
          <a:p>
            <a:pPr lvl="1"/>
            <a:r>
              <a:rPr lang="en-US"/>
              <a:t>Agreement on several key elements of the proposed APP </a:t>
            </a:r>
          </a:p>
          <a:p>
            <a:pPr lvl="1"/>
            <a:r>
              <a:rPr lang="en-US"/>
              <a:t>Engaged key external stakeholders </a:t>
            </a:r>
          </a:p>
          <a:p>
            <a:r>
              <a:rPr lang="en-US"/>
              <a:t>Complexity of the work resulted in the group requesting subsequent extensions in 2023-2025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96317-94F0-C2D1-C6AE-8922F44A7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92561D-3BA1-644F-A5FA-04D921FDB8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67605-2E26-7FA4-B09A-A07C0FDC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F0A1FF-3A55-E0D0-4CEA-6AA0488E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APP Working Group – Current Status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A9234-F77C-0867-4E52-DD134F687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FBBCF-0C3F-E58E-A00F-72662A7804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3507" y="1430032"/>
            <a:ext cx="8124875" cy="2895998"/>
          </a:xfrm>
        </p:spPr>
        <p:txBody>
          <a:bodyPr/>
          <a:lstStyle/>
          <a:p>
            <a:r>
              <a:rPr lang="en-US"/>
              <a:t>Bilateral work was briefly paused but has now resumed</a:t>
            </a:r>
          </a:p>
          <a:p>
            <a:r>
              <a:rPr lang="en-US"/>
              <a:t>Most recently, the OMA has put forward our position on several key elements and are currently awaiting MOH response </a:t>
            </a:r>
          </a:p>
          <a:p>
            <a:r>
              <a:rPr lang="en-US"/>
              <a:t>It was recognized the current mandate of the working group is too narrow to achieve the overarching goal of the section, but would serve as a primer for </a:t>
            </a:r>
            <a:r>
              <a:rPr lang="en-US">
                <a:solidFill>
                  <a:schemeClr val="tx1"/>
                </a:solidFill>
              </a:rPr>
              <a:t>future</a:t>
            </a:r>
            <a:r>
              <a:rPr lang="en-US"/>
              <a:t> negotiations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DFE6C-E43E-28E4-6239-6CB0B8209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92561D-3BA1-644F-A5FA-04D921FDB8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5F98-2BA6-D379-BDBC-FFCC308C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C63B-D806-02BF-E2DD-8EFB3167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15" y="1853514"/>
            <a:ext cx="8307411" cy="1125140"/>
          </a:xfrm>
        </p:spPr>
        <p:txBody>
          <a:bodyPr/>
          <a:lstStyle/>
          <a:p>
            <a:r>
              <a:rPr lang="en-US"/>
              <a:t>2024-28 PSA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0471F-C151-B964-0012-91E9B1FAB6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91807" y="4812627"/>
            <a:ext cx="5687568" cy="273844"/>
          </a:xfrm>
        </p:spPr>
        <p:txBody>
          <a:bodyPr/>
          <a:lstStyle/>
          <a:p>
            <a:r>
              <a:rPr lang="en-US"/>
              <a:t>Insert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C1413-4E4B-3E59-876F-52E5C24F7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2520" y="4809744"/>
            <a:ext cx="720001" cy="273844"/>
          </a:xfrm>
        </p:spPr>
        <p:txBody>
          <a:bodyPr/>
          <a:lstStyle/>
          <a:p>
            <a:fld id="{1E92561D-3BA1-644F-A5FA-04D921FDB8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1860"/>
      </p:ext>
    </p:extLst>
  </p:cSld>
  <p:clrMapOvr>
    <a:masterClrMapping/>
  </p:clrMapOvr>
</p:sld>
</file>

<file path=ppt/theme/theme1.xml><?xml version="1.0" encoding="utf-8"?>
<a:theme xmlns:a="http://schemas.openxmlformats.org/drawingml/2006/main" name="2020 OMA">
  <a:themeElements>
    <a:clrScheme name="2020 OMA">
      <a:dk1>
        <a:srgbClr val="000000"/>
      </a:dk1>
      <a:lt1>
        <a:srgbClr val="FFFFFF"/>
      </a:lt1>
      <a:dk2>
        <a:srgbClr val="232E83"/>
      </a:dk2>
      <a:lt2>
        <a:srgbClr val="F1FBFE"/>
      </a:lt2>
      <a:accent1>
        <a:srgbClr val="0088CE"/>
      </a:accent1>
      <a:accent2>
        <a:srgbClr val="00B5E7"/>
      </a:accent2>
      <a:accent3>
        <a:srgbClr val="58595B"/>
      </a:accent3>
      <a:accent4>
        <a:srgbClr val="0090A1"/>
      </a:accent4>
      <a:accent5>
        <a:srgbClr val="83C561"/>
      </a:accent5>
      <a:accent6>
        <a:srgbClr val="FBB53B"/>
      </a:accent6>
      <a:hlink>
        <a:srgbClr val="0087CE"/>
      </a:hlink>
      <a:folHlink>
        <a:srgbClr val="F58153"/>
      </a:folHlink>
    </a:clrScheme>
    <a:fontScheme name="2020 OM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eal">
      <a:srgbClr val="0090A1"/>
    </a:custClr>
    <a:custClr name="Lime Green">
      <a:srgbClr val="84C661"/>
    </a:custClr>
    <a:custClr name="Golden Yellow">
      <a:srgbClr val="FCB53B"/>
    </a:custClr>
    <a:custClr name="Coral">
      <a:srgbClr val="F58153"/>
    </a:custClr>
    <a:custClr name="Purple">
      <a:srgbClr val="A03D96"/>
    </a:custClr>
  </a:custClrLst>
  <a:extLst>
    <a:ext uri="{05A4C25C-085E-4340-85A3-A5531E510DB2}">
      <thm15:themeFamily xmlns:thm15="http://schemas.microsoft.com/office/thememl/2012/main" name="2020 OMA" id="{CB22F1F1-EA3E-2A4F-880A-C7A7E0556CEE}" vid="{FC5600D2-CB85-9144-9966-30A0837BA175}"/>
    </a:ext>
  </a:extLst>
</a:theme>
</file>

<file path=ppt/theme/theme2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da756d-9182-43aa-93e8-b923e81efaa4">
      <UserInfo>
        <DisplayName>Fruehauf, Thomas</DisplayName>
        <AccountId>73</AccountId>
        <AccountType/>
      </UserInfo>
    </SharedWithUsers>
    <_ip_UnifiedCompliancePolicyUIAction xmlns="http://schemas.microsoft.com/sharepoint/v3" xsi:nil="true"/>
    <TaxCatchAll xmlns="48d5b8c0-6948-402e-9148-f78fe8eba43e" xsi:nil="true"/>
    <_ip_UnifiedCompliancePolicyProperties xmlns="http://schemas.microsoft.com/sharepoint/v3" xsi:nil="true"/>
    <lcf76f155ced4ddcb4097134ff3c332f xmlns="495f00c9-b673-4a3b-85af-3f65d82b24e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EAE64C63758418FFAB1F166CAE814" ma:contentTypeVersion="20" ma:contentTypeDescription="Create a new document." ma:contentTypeScope="" ma:versionID="6088664c14ba607adcedd6a9e04c620d">
  <xsd:schema xmlns:xsd="http://www.w3.org/2001/XMLSchema" xmlns:xs="http://www.w3.org/2001/XMLSchema" xmlns:p="http://schemas.microsoft.com/office/2006/metadata/properties" xmlns:ns1="http://schemas.microsoft.com/sharepoint/v3" xmlns:ns2="495f00c9-b673-4a3b-85af-3f65d82b24e0" xmlns:ns3="31da756d-9182-43aa-93e8-b923e81efaa4" xmlns:ns4="48d5b8c0-6948-402e-9148-f78fe8eba43e" targetNamespace="http://schemas.microsoft.com/office/2006/metadata/properties" ma:root="true" ma:fieldsID="e55c316855de9aa32dd2b7a80278459e" ns1:_="" ns2:_="" ns3:_="" ns4:_="">
    <xsd:import namespace="http://schemas.microsoft.com/sharepoint/v3"/>
    <xsd:import namespace="495f00c9-b673-4a3b-85af-3f65d82b24e0"/>
    <xsd:import namespace="31da756d-9182-43aa-93e8-b923e81efaa4"/>
    <xsd:import namespace="48d5b8c0-6948-402e-9148-f78fe8eba4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f00c9-b673-4a3b-85af-3f65d82b2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e95fd4-1458-4b0c-9bd9-f42ab78b44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a756d-9182-43aa-93e8-b923e81ef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b8c0-6948-402e-9148-f78fe8eba43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1a3d647-8c01-4f4c-a0fc-ecc72bf9e24e}" ma:internalName="TaxCatchAll" ma:showField="CatchAllData" ma:web="31da756d-9182-43aa-93e8-b923e81ef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Reques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E4F870-DF79-46B1-9665-2F608957174E}">
  <ds:schemaRefs>
    <ds:schemaRef ds:uri="http://schemas.microsoft.com/office/2006/documentManagement/types"/>
    <ds:schemaRef ds:uri="http://purl.org/dc/terms/"/>
    <ds:schemaRef ds:uri="da37cb23-dbe0-4858-bc89-8b8f42a4b0e3"/>
    <ds:schemaRef ds:uri="94bfda42-c8b9-4931-a6cb-103db70811fd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da756d-9182-43aa-93e8-b923e81efaa4"/>
    <ds:schemaRef ds:uri="http://schemas.microsoft.com/sharepoint/v3"/>
    <ds:schemaRef ds:uri="48d5b8c0-6948-402e-9148-f78fe8eba43e"/>
    <ds:schemaRef ds:uri="495f00c9-b673-4a3b-85af-3f65d82b24e0"/>
  </ds:schemaRefs>
</ds:datastoreItem>
</file>

<file path=customXml/itemProps2.xml><?xml version="1.0" encoding="utf-8"?>
<ds:datastoreItem xmlns:ds="http://schemas.openxmlformats.org/officeDocument/2006/customXml" ds:itemID="{8973584B-0283-4D9F-87AF-777FD551D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5f00c9-b673-4a3b-85af-3f65d82b24e0"/>
    <ds:schemaRef ds:uri="31da756d-9182-43aa-93e8-b923e81efaa4"/>
    <ds:schemaRef ds:uri="48d5b8c0-6948-402e-9148-f78fe8eba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D55180-79FC-46E2-A280-AFA811883E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OMA</Template>
  <TotalTime>1</TotalTime>
  <Words>610</Words>
  <Application>Microsoft Office PowerPoint</Application>
  <PresentationFormat>On-screen Show (16:9)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2020 OMA</vt:lpstr>
      <vt:lpstr>Closing Slide</vt:lpstr>
      <vt:lpstr>Laboratory Medicine APP - Update</vt:lpstr>
      <vt:lpstr>Agenda</vt:lpstr>
      <vt:lpstr>2021-24 PSA Negotiation </vt:lpstr>
      <vt:lpstr>2021-24 PSA Negotiation </vt:lpstr>
      <vt:lpstr>LMFFA on 2021/24 PSA </vt:lpstr>
      <vt:lpstr>Lab Medicine APP Working Group </vt:lpstr>
      <vt:lpstr>Lab APP Working Group – Progress </vt:lpstr>
      <vt:lpstr>Lab APP Working Group – Current Status</vt:lpstr>
      <vt:lpstr>2024-28 PSA Negotiations</vt:lpstr>
      <vt:lpstr>Arbitration Brief – Year 2-4 </vt:lpstr>
      <vt:lpstr>Nex Steps</vt:lpstr>
      <vt:lpstr>Next Steps</vt:lpstr>
      <vt:lpstr>2025-2027 Lab APP Workplans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Susanne Bjerno</cp:lastModifiedBy>
  <cp:revision>3</cp:revision>
  <cp:lastPrinted>2020-02-28T13:43:55Z</cp:lastPrinted>
  <dcterms:created xsi:type="dcterms:W3CDTF">2019-09-20T13:53:21Z</dcterms:created>
  <dcterms:modified xsi:type="dcterms:W3CDTF">2025-09-19T15:37:56Z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adeb40-e54e-40a3-b14d-330a7b16ab28_Enabled">
    <vt:lpwstr>true</vt:lpwstr>
  </property>
  <property fmtid="{D5CDD505-2E9C-101B-9397-08002B2CF9AE}" pid="3" name="MSIP_Label_4aadeb40-e54e-40a3-b14d-330a7b16ab28_SetDate">
    <vt:lpwstr>2025-09-11T13:06:35Z</vt:lpwstr>
  </property>
  <property fmtid="{D5CDD505-2E9C-101B-9397-08002B2CF9AE}" pid="4" name="MSIP_Label_4aadeb40-e54e-40a3-b14d-330a7b16ab28_Method">
    <vt:lpwstr>Standard</vt:lpwstr>
  </property>
  <property fmtid="{D5CDD505-2E9C-101B-9397-08002B2CF9AE}" pid="5" name="MSIP_Label_4aadeb40-e54e-40a3-b14d-330a7b16ab28_Name">
    <vt:lpwstr>4aadeb40-e54e-40a3-b14d-330a7b16ab28</vt:lpwstr>
  </property>
  <property fmtid="{D5CDD505-2E9C-101B-9397-08002B2CF9AE}" pid="6" name="MSIP_Label_4aadeb40-e54e-40a3-b14d-330a7b16ab28_SiteId">
    <vt:lpwstr>53b84108-318e-4e1f-ad87-17ef10451f2d</vt:lpwstr>
  </property>
  <property fmtid="{D5CDD505-2E9C-101B-9397-08002B2CF9AE}" pid="7" name="MSIP_Label_4aadeb40-e54e-40a3-b14d-330a7b16ab28_ActionId">
    <vt:lpwstr>e93f05bf-c307-40d3-b43f-56320e7d3279</vt:lpwstr>
  </property>
  <property fmtid="{D5CDD505-2E9C-101B-9397-08002B2CF9AE}" pid="8" name="MSIP_Label_4aadeb40-e54e-40a3-b14d-330a7b16ab28_ContentBits">
    <vt:lpwstr>0</vt:lpwstr>
  </property>
  <property fmtid="{D5CDD505-2E9C-101B-9397-08002B2CF9AE}" pid="9" name="MSIP_Label_4aadeb40-e54e-40a3-b14d-330a7b16ab28_Tag">
    <vt:lpwstr>10, 3, 0, 1</vt:lpwstr>
  </property>
  <property fmtid="{D5CDD505-2E9C-101B-9397-08002B2CF9AE}" pid="10" name="ContentTypeId">
    <vt:lpwstr>0x0101008F7EAE64C63758418FFAB1F166CAE814</vt:lpwstr>
  </property>
  <property fmtid="{D5CDD505-2E9C-101B-9397-08002B2CF9AE}" pid="11" name="MediaServiceImageTags">
    <vt:lpwstr/>
  </property>
</Properties>
</file>